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5"/>
  </p:notesMasterIdLst>
  <p:sldIdLst>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131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400658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9:05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79871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79447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63304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74591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34442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80531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46402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31840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88490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6/24/2015 8:08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68210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6/25/2015 2:45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34217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fsumb-dat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efsumb-dat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efsumb-dat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EFSUMB</a:t>
            </a:r>
            <a:br>
              <a:rPr lang="en-GB" dirty="0" smtClean="0"/>
            </a:br>
            <a:r>
              <a:rPr lang="en-GB" dirty="0" smtClean="0"/>
              <a:t>Patient </a:t>
            </a:r>
            <a:r>
              <a:rPr lang="en-GB" dirty="0"/>
              <a:t>Study Data Registry</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dirty="0" smtClean="0"/>
              <a:t>A user guide to accessing, reviewing and contributing to the Online Registry System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30188"/>
            <a:ext cx="8382000" cy="4985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sz="3600" dirty="0" smtClean="0">
                <a:solidFill>
                  <a:schemeClr val="tx1"/>
                </a:solidFill>
                <a:effectLst>
                  <a:outerShdw blurRad="38100" dist="38100" dir="2700000" algn="tl">
                    <a:srgbClr val="000000">
                      <a:alpha val="43137"/>
                    </a:srgbClr>
                  </a:outerShdw>
                </a:effectLst>
              </a:rPr>
              <a:t>9. Searching for a Record</a:t>
            </a:r>
            <a:endParaRPr lang="en-GB" sz="3600"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467544" y="1052736"/>
            <a:ext cx="2736304" cy="4801314"/>
          </a:xfrm>
          <a:prstGeom prst="rect">
            <a:avLst/>
          </a:prstGeom>
          <a:noFill/>
        </p:spPr>
        <p:txBody>
          <a:bodyPr wrap="square" rtlCol="0">
            <a:spAutoFit/>
          </a:bodyPr>
          <a:lstStyle/>
          <a:p>
            <a:r>
              <a:rPr lang="en-GB" dirty="0" smtClean="0"/>
              <a:t>When adding your data it is important that you keep your own record of the patients name and their Record ID. You can then refer back to that particular patients data by using the system to search for that Record ID.</a:t>
            </a:r>
          </a:p>
          <a:p>
            <a:endParaRPr lang="en-GB" dirty="0"/>
          </a:p>
          <a:p>
            <a:endParaRPr lang="en-GB" dirty="0" smtClean="0">
              <a:hlinkClick r:id="rId3"/>
            </a:endParaRPr>
          </a:p>
          <a:p>
            <a:r>
              <a:rPr lang="en-GB" dirty="0" smtClean="0"/>
              <a:t>The Search box is located on the Study Options page. Enter the Record ID and the system will identify the record you are looking for by highlighting it in pink. </a:t>
            </a:r>
            <a:endParaRPr lang="en-GB"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865" y="980728"/>
            <a:ext cx="4869135" cy="5196550"/>
          </a:xfrm>
          <a:prstGeom prst="rect">
            <a:avLst/>
          </a:prstGeom>
        </p:spPr>
      </p:pic>
      <p:cxnSp>
        <p:nvCxnSpPr>
          <p:cNvPr id="12" name="Straight Arrow Connector 11"/>
          <p:cNvCxnSpPr/>
          <p:nvPr/>
        </p:nvCxnSpPr>
        <p:spPr>
          <a:xfrm flipV="1">
            <a:off x="2908548" y="5373216"/>
            <a:ext cx="1879476" cy="288032"/>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54127" y="3933056"/>
            <a:ext cx="2914017" cy="360040"/>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230188"/>
            <a:ext cx="8382000" cy="4985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sz="3600" dirty="0" smtClean="0">
                <a:solidFill>
                  <a:schemeClr val="tx1"/>
                </a:solidFill>
                <a:effectLst>
                  <a:outerShdw blurRad="38100" dist="38100" dir="2700000" algn="tl">
                    <a:srgbClr val="000000">
                      <a:alpha val="43137"/>
                    </a:srgbClr>
                  </a:outerShdw>
                </a:effectLst>
              </a:rPr>
              <a:t>10. Updating your Profile</a:t>
            </a:r>
            <a:endParaRPr lang="en-GB" sz="3600"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467544" y="1052736"/>
            <a:ext cx="4824536" cy="646331"/>
          </a:xfrm>
          <a:prstGeom prst="rect">
            <a:avLst/>
          </a:prstGeom>
          <a:noFill/>
        </p:spPr>
        <p:txBody>
          <a:bodyPr wrap="square" rtlCol="0">
            <a:spAutoFit/>
          </a:bodyPr>
          <a:lstStyle/>
          <a:p>
            <a:r>
              <a:rPr lang="en-GB" dirty="0" smtClean="0"/>
              <a:t>Your Profile information can be accessed via the Options Menu &gt; ‘Update your profile’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641" y="234649"/>
            <a:ext cx="3240359" cy="311585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4065632" y="1555921"/>
            <a:ext cx="2882632" cy="467096"/>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916832"/>
            <a:ext cx="4779665" cy="4596008"/>
          </a:xfrm>
          <a:prstGeom prst="rect">
            <a:avLst/>
          </a:prstGeom>
        </p:spPr>
      </p:pic>
      <p:sp>
        <p:nvSpPr>
          <p:cNvPr id="16" name="TextBox 15"/>
          <p:cNvSpPr txBox="1"/>
          <p:nvPr/>
        </p:nvSpPr>
        <p:spPr>
          <a:xfrm>
            <a:off x="5738664" y="4119698"/>
            <a:ext cx="2808312" cy="2031325"/>
          </a:xfrm>
          <a:prstGeom prst="rect">
            <a:avLst/>
          </a:prstGeom>
          <a:noFill/>
        </p:spPr>
        <p:txBody>
          <a:bodyPr wrap="square" rtlCol="0">
            <a:spAutoFit/>
          </a:bodyPr>
          <a:lstStyle/>
          <a:p>
            <a:r>
              <a:rPr lang="en-GB" dirty="0" smtClean="0"/>
              <a:t>You can update your profile and Log In information in this form. Once updated, press Save. All Profile information apart from your Password is available to System Administrators.</a:t>
            </a:r>
            <a:endParaRPr lang="en-GB" dirty="0"/>
          </a:p>
        </p:txBody>
      </p:sp>
      <p:cxnSp>
        <p:nvCxnSpPr>
          <p:cNvPr id="11" name="Straight Arrow Connector 10"/>
          <p:cNvCxnSpPr/>
          <p:nvPr/>
        </p:nvCxnSpPr>
        <p:spPr>
          <a:xfrm flipH="1" flipV="1">
            <a:off x="3707904" y="4725144"/>
            <a:ext cx="1944216" cy="360040"/>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1. Access to the Online System</a:t>
            </a:r>
            <a:endParaRPr lang="en-US" sz="3600" dirty="0">
              <a:solidFill>
                <a:schemeClr val="tx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196752"/>
            <a:ext cx="5199112" cy="499933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67544" y="1412776"/>
            <a:ext cx="2736304" cy="4524315"/>
          </a:xfrm>
          <a:prstGeom prst="rect">
            <a:avLst/>
          </a:prstGeom>
          <a:noFill/>
        </p:spPr>
        <p:txBody>
          <a:bodyPr wrap="square" rtlCol="0">
            <a:spAutoFit/>
          </a:bodyPr>
          <a:lstStyle/>
          <a:p>
            <a:r>
              <a:rPr lang="en-GB" dirty="0" smtClean="0"/>
              <a:t>The EFSUMB Patient Study Data Registry is a restricted access resource only available to those who applied and have been approved by the Administrator. </a:t>
            </a:r>
          </a:p>
          <a:p>
            <a:endParaRPr lang="en-GB" dirty="0"/>
          </a:p>
          <a:p>
            <a:r>
              <a:rPr lang="en-GB" dirty="0" smtClean="0"/>
              <a:t>Visit </a:t>
            </a:r>
            <a:r>
              <a:rPr lang="en-GB" dirty="0" smtClean="0">
                <a:hlinkClick r:id="rId4"/>
              </a:rPr>
              <a:t>www.efsumb-data.org</a:t>
            </a:r>
            <a:r>
              <a:rPr lang="en-GB" dirty="0" smtClean="0"/>
              <a:t> to begin your application.</a:t>
            </a:r>
          </a:p>
          <a:p>
            <a:endParaRPr lang="en-GB" dirty="0"/>
          </a:p>
          <a:p>
            <a:r>
              <a:rPr lang="en-GB" dirty="0" smtClean="0"/>
              <a:t>To view or contribute to any study you will need to ask permission from the Administrator using the link here ….</a:t>
            </a:r>
            <a:endParaRPr lang="en-GB" dirty="0"/>
          </a:p>
        </p:txBody>
      </p:sp>
      <p:cxnSp>
        <p:nvCxnSpPr>
          <p:cNvPr id="14" name="Straight Arrow Connector 13"/>
          <p:cNvCxnSpPr/>
          <p:nvPr/>
        </p:nvCxnSpPr>
        <p:spPr>
          <a:xfrm flipV="1">
            <a:off x="1843319" y="4941168"/>
            <a:ext cx="4600889" cy="864096"/>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2. Applying for Access</a:t>
            </a:r>
            <a:endParaRPr lang="en-US" sz="3600"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467544" y="1412776"/>
            <a:ext cx="3384376" cy="4524315"/>
          </a:xfrm>
          <a:prstGeom prst="rect">
            <a:avLst/>
          </a:prstGeom>
          <a:noFill/>
        </p:spPr>
        <p:txBody>
          <a:bodyPr wrap="square" rtlCol="0">
            <a:spAutoFit/>
          </a:bodyPr>
          <a:lstStyle/>
          <a:p>
            <a:r>
              <a:rPr lang="en-GB" dirty="0" smtClean="0"/>
              <a:t>Enter your data and contact details in the Contributor Application form and press the SEND button</a:t>
            </a:r>
          </a:p>
          <a:p>
            <a:endParaRPr lang="en-GB" dirty="0"/>
          </a:p>
          <a:p>
            <a:r>
              <a:rPr lang="en-GB" dirty="0" smtClean="0"/>
              <a:t>An email with your data will be sent through to the Administrator.</a:t>
            </a:r>
            <a:br>
              <a:rPr lang="en-GB" dirty="0" smtClean="0"/>
            </a:br>
            <a:r>
              <a:rPr lang="en-GB" dirty="0" smtClean="0"/>
              <a:t/>
            </a:r>
            <a:br>
              <a:rPr lang="en-GB" dirty="0" smtClean="0"/>
            </a:br>
            <a:endParaRPr lang="en-GB" dirty="0" smtClean="0"/>
          </a:p>
          <a:p>
            <a:endParaRPr lang="en-GB" dirty="0"/>
          </a:p>
          <a:p>
            <a:r>
              <a:rPr lang="en-GB" dirty="0" smtClean="0"/>
              <a:t>Once checks have been made you may be granted access to the system and an email sent to the email address you used when registering. This email will contain your LOG IN information.</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414" y="332657"/>
            <a:ext cx="4193585" cy="403244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414" y="4500312"/>
            <a:ext cx="3183040" cy="21210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3. Loggin</a:t>
            </a:r>
            <a:r>
              <a:rPr lang="en-US" sz="3600" dirty="0" smtClean="0">
                <a:solidFill>
                  <a:schemeClr val="tx1"/>
                </a:solidFill>
                <a:effectLst>
                  <a:outerShdw blurRad="38100" dist="38100" dir="2700000" algn="tl">
                    <a:srgbClr val="000000">
                      <a:alpha val="43137"/>
                    </a:srgbClr>
                  </a:outerShdw>
                </a:effectLst>
              </a:rPr>
              <a:t>g in to the System</a:t>
            </a:r>
            <a:endParaRPr lang="en-US" sz="3600" dirty="0">
              <a:solidFill>
                <a:schemeClr val="tx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196752"/>
            <a:ext cx="5199112" cy="499933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7544" y="1412776"/>
            <a:ext cx="2736304" cy="4031873"/>
          </a:xfrm>
          <a:prstGeom prst="rect">
            <a:avLst/>
          </a:prstGeom>
          <a:noFill/>
        </p:spPr>
        <p:txBody>
          <a:bodyPr wrap="square" rtlCol="0">
            <a:spAutoFit/>
          </a:bodyPr>
          <a:lstStyle/>
          <a:p>
            <a:r>
              <a:rPr lang="en-GB" dirty="0" smtClean="0"/>
              <a:t>Once you have received your LOG IN information email you can begin your session.</a:t>
            </a:r>
          </a:p>
          <a:p>
            <a:endParaRPr lang="en-GB" dirty="0"/>
          </a:p>
          <a:p>
            <a:endParaRPr lang="en-GB" dirty="0" smtClean="0">
              <a:hlinkClick r:id="rId4"/>
            </a:endParaRPr>
          </a:p>
          <a:p>
            <a:r>
              <a:rPr lang="en-GB" sz="2200" dirty="0" smtClean="0">
                <a:hlinkClick r:id="rId4"/>
              </a:rPr>
              <a:t>www.efsumb-data.org</a:t>
            </a:r>
            <a:endParaRPr lang="en-GB" sz="2200" dirty="0"/>
          </a:p>
          <a:p>
            <a:endParaRPr lang="en-GB" dirty="0" smtClean="0"/>
          </a:p>
          <a:p>
            <a:endParaRPr lang="en-GB" dirty="0" smtClean="0"/>
          </a:p>
          <a:p>
            <a:r>
              <a:rPr lang="en-GB" dirty="0" smtClean="0"/>
              <a:t>Enter the Email address and Password and the randomly generated numbers in the boxes and click LOG IN.</a:t>
            </a:r>
            <a:endParaRPr lang="en-GB" dirty="0"/>
          </a:p>
        </p:txBody>
      </p:sp>
      <p:cxnSp>
        <p:nvCxnSpPr>
          <p:cNvPr id="9" name="Straight Arrow Connector 8"/>
          <p:cNvCxnSpPr/>
          <p:nvPr/>
        </p:nvCxnSpPr>
        <p:spPr>
          <a:xfrm flipV="1">
            <a:off x="2771800" y="4365104"/>
            <a:ext cx="3463652" cy="288032"/>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4. Your personal Options Menu</a:t>
            </a:r>
            <a:endParaRPr lang="en-US" sz="3600"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467544" y="1412776"/>
            <a:ext cx="2736304" cy="4801314"/>
          </a:xfrm>
          <a:prstGeom prst="rect">
            <a:avLst/>
          </a:prstGeom>
          <a:noFill/>
        </p:spPr>
        <p:txBody>
          <a:bodyPr wrap="square" rtlCol="0">
            <a:spAutoFit/>
          </a:bodyPr>
          <a:lstStyle/>
          <a:p>
            <a:r>
              <a:rPr lang="en-GB" dirty="0" smtClean="0"/>
              <a:t>Your </a:t>
            </a:r>
            <a:r>
              <a:rPr lang="en-GB" u="sng" dirty="0" smtClean="0"/>
              <a:t>Studies Available </a:t>
            </a:r>
            <a:r>
              <a:rPr lang="en-GB" dirty="0" smtClean="0"/>
              <a:t>will show a drop down list of all studies available to you to view and contribute to. </a:t>
            </a:r>
            <a:endParaRPr lang="en-GB" dirty="0"/>
          </a:p>
          <a:p>
            <a:endParaRPr lang="en-GB" dirty="0"/>
          </a:p>
          <a:p>
            <a:r>
              <a:rPr lang="en-GB" dirty="0" smtClean="0"/>
              <a:t>Your </a:t>
            </a:r>
            <a:r>
              <a:rPr lang="en-GB" u="sng" dirty="0" smtClean="0"/>
              <a:t>Account Details </a:t>
            </a:r>
            <a:r>
              <a:rPr lang="en-GB" dirty="0" smtClean="0"/>
              <a:t>provides you with a link to your Profile.</a:t>
            </a:r>
          </a:p>
          <a:p>
            <a:endParaRPr lang="en-GB" dirty="0"/>
          </a:p>
          <a:p>
            <a:r>
              <a:rPr lang="en-GB" u="sng" dirty="0" smtClean="0"/>
              <a:t>Admin Functions</a:t>
            </a:r>
            <a:r>
              <a:rPr lang="en-GB" dirty="0" smtClean="0"/>
              <a:t> are facilities only available to those with Administrator access. These functions will not show to those Contributors who do not have Admin facilities activated on their profile.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5" y="961030"/>
            <a:ext cx="5055096" cy="4860856"/>
          </a:xfrm>
          <a:prstGeom prst="rect">
            <a:avLst/>
          </a:prstGeom>
        </p:spPr>
      </p:pic>
      <p:cxnSp>
        <p:nvCxnSpPr>
          <p:cNvPr id="9" name="Straight Arrow Connector 8"/>
          <p:cNvCxnSpPr/>
          <p:nvPr/>
        </p:nvCxnSpPr>
        <p:spPr>
          <a:xfrm>
            <a:off x="3131840" y="1700808"/>
            <a:ext cx="2376264" cy="1512168"/>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27784" y="3461826"/>
            <a:ext cx="3240360" cy="255206"/>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51820" y="4303551"/>
            <a:ext cx="2916324" cy="97471"/>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5. Select a Study &amp; Study Options</a:t>
            </a:r>
            <a:endParaRPr lang="en-US" sz="3600"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9552" y="829162"/>
            <a:ext cx="2872698" cy="2031325"/>
          </a:xfrm>
          <a:prstGeom prst="rect">
            <a:avLst/>
          </a:prstGeom>
          <a:noFill/>
        </p:spPr>
        <p:txBody>
          <a:bodyPr wrap="square" rtlCol="0">
            <a:spAutoFit/>
          </a:bodyPr>
          <a:lstStyle/>
          <a:p>
            <a:r>
              <a:rPr lang="en-GB" dirty="0" smtClean="0"/>
              <a:t>To view / contribute to a study select your chosen one from the dropdown</a:t>
            </a:r>
          </a:p>
          <a:p>
            <a:r>
              <a:rPr lang="en-GB" dirty="0" smtClean="0"/>
              <a:t>list and press SELECT.</a:t>
            </a:r>
          </a:p>
          <a:p>
            <a:endParaRPr lang="en-GB" dirty="0"/>
          </a:p>
          <a:p>
            <a:r>
              <a:rPr lang="en-GB" dirty="0" smtClean="0"/>
              <a:t> </a:t>
            </a:r>
            <a:br>
              <a:rPr lang="en-GB" dirty="0" smtClean="0"/>
            </a:b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2856"/>
            <a:ext cx="4752528" cy="45699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523" y="498483"/>
            <a:ext cx="2735580" cy="891540"/>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V="1">
            <a:off x="2987824" y="982933"/>
            <a:ext cx="3384376" cy="429843"/>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87824" y="1197854"/>
            <a:ext cx="4968552" cy="538873"/>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80112" y="2132856"/>
            <a:ext cx="2952328" cy="4524315"/>
          </a:xfrm>
          <a:prstGeom prst="rect">
            <a:avLst/>
          </a:prstGeom>
          <a:noFill/>
        </p:spPr>
        <p:txBody>
          <a:bodyPr wrap="square" rtlCol="0">
            <a:spAutoFit/>
          </a:bodyPr>
          <a:lstStyle/>
          <a:p>
            <a:r>
              <a:rPr lang="en-GB" dirty="0"/>
              <a:t>On the </a:t>
            </a:r>
            <a:r>
              <a:rPr lang="en-GB" u="sng" dirty="0"/>
              <a:t>STUDY OPTIONS </a:t>
            </a:r>
            <a:r>
              <a:rPr lang="en-GB" dirty="0"/>
              <a:t>page a list will show of all records associated with your chosen study.</a:t>
            </a:r>
            <a:br>
              <a:rPr lang="en-GB" dirty="0"/>
            </a:br>
            <a:r>
              <a:rPr lang="en-GB" dirty="0"/>
              <a:t>From this page you can:</a:t>
            </a:r>
            <a:br>
              <a:rPr lang="en-GB" dirty="0"/>
            </a:br>
            <a:endParaRPr lang="en-GB" dirty="0"/>
          </a:p>
          <a:p>
            <a:pPr marL="285750" indent="-285750">
              <a:buFont typeface="Arial" panose="020B0604020202020204" pitchFamily="34" charset="0"/>
              <a:buChar char="•"/>
            </a:pPr>
            <a:r>
              <a:rPr lang="en-GB" dirty="0"/>
              <a:t>download the data in XLS format </a:t>
            </a:r>
            <a:r>
              <a:rPr lang="en-GB" sz="1200" dirty="0"/>
              <a:t>(Microsoft Excel)</a:t>
            </a:r>
          </a:p>
          <a:p>
            <a:pPr marL="285750" indent="-285750">
              <a:buFont typeface="Arial" panose="020B0604020202020204" pitchFamily="34" charset="0"/>
              <a:buChar char="•"/>
            </a:pPr>
            <a:r>
              <a:rPr lang="en-GB" dirty="0"/>
              <a:t>Add New Records</a:t>
            </a:r>
          </a:p>
          <a:p>
            <a:pPr marL="285750" indent="-285750">
              <a:buFont typeface="Arial" panose="020B0604020202020204" pitchFamily="34" charset="0"/>
              <a:buChar char="•"/>
            </a:pPr>
            <a:r>
              <a:rPr lang="en-GB" dirty="0" smtClean="0"/>
              <a:t>Search Records</a:t>
            </a:r>
          </a:p>
          <a:p>
            <a:pPr marL="285750" indent="-285750">
              <a:buFont typeface="Arial" panose="020B0604020202020204" pitchFamily="34" charset="0"/>
              <a:buChar char="•"/>
            </a:pPr>
            <a:r>
              <a:rPr lang="en-GB" dirty="0"/>
              <a:t>View existing </a:t>
            </a:r>
            <a:r>
              <a:rPr lang="en-GB" dirty="0" smtClean="0"/>
              <a:t>records</a:t>
            </a:r>
            <a:endParaRPr lang="en-GB" dirty="0"/>
          </a:p>
          <a:p>
            <a:pPr marL="285750" indent="-285750">
              <a:buFont typeface="Arial" panose="020B0604020202020204" pitchFamily="34" charset="0"/>
              <a:buChar char="•"/>
            </a:pPr>
            <a:r>
              <a:rPr lang="en-GB" dirty="0" smtClean="0"/>
              <a:t>Edit </a:t>
            </a:r>
            <a:r>
              <a:rPr lang="en-GB" dirty="0"/>
              <a:t>Records </a:t>
            </a:r>
            <a:br>
              <a:rPr lang="en-GB" dirty="0"/>
            </a:br>
            <a:r>
              <a:rPr lang="en-GB" sz="1200" dirty="0"/>
              <a:t>(to edit a particular record you need to be the contributor for that record. If you are not the Contributor for that record you will be able to View </a:t>
            </a:r>
            <a:r>
              <a:rPr lang="en-GB" sz="1200" dirty="0" smtClean="0"/>
              <a:t>the record but the Edit facility will not be shown)</a:t>
            </a:r>
            <a:endParaRPr lang="en-GB" sz="1200" dirty="0"/>
          </a:p>
        </p:txBody>
      </p:sp>
      <p:cxnSp>
        <p:nvCxnSpPr>
          <p:cNvPr id="23" name="Straight Arrow Connector 22"/>
          <p:cNvCxnSpPr/>
          <p:nvPr/>
        </p:nvCxnSpPr>
        <p:spPr>
          <a:xfrm flipH="1">
            <a:off x="3059832" y="4058183"/>
            <a:ext cx="2592288" cy="449854"/>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59832" y="4563084"/>
            <a:ext cx="2520280" cy="90052"/>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347864" y="4797152"/>
            <a:ext cx="2251407" cy="223499"/>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076328" y="5350570"/>
            <a:ext cx="1503784" cy="328856"/>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923928" y="5084488"/>
            <a:ext cx="1656184" cy="430510"/>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9305" y="5036901"/>
            <a:ext cx="617220" cy="313669"/>
          </a:xfrm>
          <a:prstGeom prst="rect">
            <a:avLst/>
          </a:prstGeom>
          <a:ln>
            <a:noFill/>
          </a:ln>
          <a:effectLst>
            <a:outerShdw blurRad="292100" dist="139700" dir="2700000" algn="tl" rotWithShape="0">
              <a:srgbClr val="333333">
                <a:alpha val="65000"/>
              </a:srgbClr>
            </a:outerShdw>
          </a:effectLst>
        </p:spPr>
      </p:pic>
      <p:sp>
        <p:nvSpPr>
          <p:cNvPr id="47" name="TextBox 46"/>
          <p:cNvSpPr txBox="1"/>
          <p:nvPr/>
        </p:nvSpPr>
        <p:spPr>
          <a:xfrm>
            <a:off x="8100392" y="4808185"/>
            <a:ext cx="878632" cy="276999"/>
          </a:xfrm>
          <a:prstGeom prst="rect">
            <a:avLst/>
          </a:prstGeom>
          <a:noFill/>
        </p:spPr>
        <p:txBody>
          <a:bodyPr wrap="square" rtlCol="0">
            <a:spAutoFit/>
          </a:bodyPr>
          <a:lstStyle/>
          <a:p>
            <a:r>
              <a:rPr lang="en-GB" sz="1200" dirty="0" smtClean="0"/>
              <a:t>View  Edit</a:t>
            </a:r>
            <a:endParaRPr lang="en-GB" sz="1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498598"/>
          </a:xfrm>
        </p:spPr>
        <p:txBody>
          <a:bodyPr/>
          <a:lstStyle/>
          <a:p>
            <a:r>
              <a:rPr lang="en-US" sz="3600" dirty="0" smtClean="0">
                <a:solidFill>
                  <a:schemeClr val="tx1"/>
                </a:solidFill>
                <a:effectLst>
                  <a:outerShdw blurRad="38100" dist="38100" dir="2700000" algn="tl">
                    <a:srgbClr val="000000">
                      <a:alpha val="43137"/>
                    </a:srgbClr>
                  </a:outerShdw>
                </a:effectLst>
              </a:rPr>
              <a:t>6. Viewing a Record</a:t>
            </a:r>
            <a:endParaRPr lang="en-US" sz="3600"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467543" y="1412776"/>
            <a:ext cx="3074288" cy="3970318"/>
          </a:xfrm>
          <a:prstGeom prst="rect">
            <a:avLst/>
          </a:prstGeom>
          <a:noFill/>
        </p:spPr>
        <p:txBody>
          <a:bodyPr wrap="square" rtlCol="0">
            <a:spAutoFit/>
          </a:bodyPr>
          <a:lstStyle/>
          <a:p>
            <a:r>
              <a:rPr lang="en-GB" dirty="0" smtClean="0"/>
              <a:t>When you click the View</a:t>
            </a:r>
          </a:p>
          <a:p>
            <a:r>
              <a:rPr lang="en-GB" dirty="0" smtClean="0"/>
              <a:t> icon alongside a particular record in the </a:t>
            </a:r>
            <a:r>
              <a:rPr lang="en-GB" u="sng" dirty="0" smtClean="0"/>
              <a:t>Study Options </a:t>
            </a:r>
            <a:r>
              <a:rPr lang="en-GB" dirty="0" smtClean="0"/>
              <a:t>window the full record will show with all details available apart from the Patients Name which is encrypted and only shown to the Contributor of the data.</a:t>
            </a:r>
            <a:endParaRPr lang="en-GB" dirty="0"/>
          </a:p>
          <a:p>
            <a:endParaRPr lang="en-GB" dirty="0"/>
          </a:p>
          <a:p>
            <a:r>
              <a:rPr lang="en-GB" dirty="0" smtClean="0"/>
              <a:t>Once you have viewed the record of interest you can press the back button to return to the </a:t>
            </a:r>
            <a:r>
              <a:rPr lang="en-GB" u="sng" dirty="0" smtClean="0"/>
              <a:t>Study Options</a:t>
            </a:r>
            <a:r>
              <a:rPr lang="en-GB" dirty="0" smtClean="0"/>
              <a:t>.</a:t>
            </a:r>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0187"/>
            <a:ext cx="3968470" cy="625958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744" y="1387875"/>
            <a:ext cx="617220" cy="313669"/>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3541831" y="1159159"/>
            <a:ext cx="878632" cy="276999"/>
          </a:xfrm>
          <a:prstGeom prst="rect">
            <a:avLst/>
          </a:prstGeom>
          <a:noFill/>
        </p:spPr>
        <p:txBody>
          <a:bodyPr wrap="square" rtlCol="0">
            <a:spAutoFit/>
          </a:bodyPr>
          <a:lstStyle/>
          <a:p>
            <a:r>
              <a:rPr lang="en-GB" sz="1200" dirty="0" smtClean="0"/>
              <a:t>View  Edit</a:t>
            </a:r>
            <a:endParaRPr lang="en-GB" sz="1200" dirty="0"/>
          </a:p>
        </p:txBody>
      </p:sp>
      <p:cxnSp>
        <p:nvCxnSpPr>
          <p:cNvPr id="10" name="Straight Arrow Connector 9"/>
          <p:cNvCxnSpPr/>
          <p:nvPr/>
        </p:nvCxnSpPr>
        <p:spPr>
          <a:xfrm flipV="1">
            <a:off x="2901752" y="1556792"/>
            <a:ext cx="878160" cy="72008"/>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02751" y="4941168"/>
            <a:ext cx="3413465" cy="1242527"/>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230188"/>
            <a:ext cx="8382000" cy="4985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sz="3600" dirty="0" smtClean="0">
                <a:solidFill>
                  <a:schemeClr val="tx1"/>
                </a:solidFill>
                <a:effectLst>
                  <a:outerShdw blurRad="38100" dist="38100" dir="2700000" algn="tl">
                    <a:srgbClr val="000000">
                      <a:alpha val="43137"/>
                    </a:srgbClr>
                  </a:outerShdw>
                </a:effectLst>
              </a:rPr>
              <a:t>7. Editing a Record</a:t>
            </a:r>
            <a:endParaRPr lang="en-GB" sz="3600"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480688" y="1297658"/>
            <a:ext cx="3074288" cy="5078313"/>
          </a:xfrm>
          <a:prstGeom prst="rect">
            <a:avLst/>
          </a:prstGeom>
          <a:noFill/>
        </p:spPr>
        <p:txBody>
          <a:bodyPr wrap="square" rtlCol="0">
            <a:spAutoFit/>
          </a:bodyPr>
          <a:lstStyle/>
          <a:p>
            <a:r>
              <a:rPr lang="en-GB" dirty="0" smtClean="0"/>
              <a:t>To edit a record already established in the Registry System you need to be the contributor of that record. Only records you’ve created within the system will show the Edit icon.</a:t>
            </a:r>
          </a:p>
          <a:p>
            <a:endParaRPr lang="en-GB" dirty="0"/>
          </a:p>
          <a:p>
            <a:endParaRPr lang="en-GB" dirty="0" smtClean="0"/>
          </a:p>
          <a:p>
            <a:r>
              <a:rPr lang="en-GB" dirty="0" smtClean="0"/>
              <a:t>Make the changes you require and then press Save.</a:t>
            </a:r>
            <a:br>
              <a:rPr lang="en-GB" dirty="0" smtClean="0"/>
            </a:br>
            <a:r>
              <a:rPr lang="en-GB" dirty="0" smtClean="0"/>
              <a:t/>
            </a:r>
            <a:br>
              <a:rPr lang="en-GB" dirty="0" smtClean="0"/>
            </a:br>
            <a:r>
              <a:rPr lang="en-GB" dirty="0" smtClean="0"/>
              <a:t>If you want to Delete the Record, press Delete.</a:t>
            </a:r>
          </a:p>
          <a:p>
            <a:endParaRPr lang="en-GB" dirty="0"/>
          </a:p>
          <a:p>
            <a:r>
              <a:rPr lang="en-GB" dirty="0" smtClean="0"/>
              <a:t>If you have decided to not make any changes then </a:t>
            </a:r>
          </a:p>
          <a:p>
            <a:r>
              <a:rPr lang="en-GB" dirty="0" smtClean="0"/>
              <a:t>press Cancel.</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744" y="1387875"/>
            <a:ext cx="617220" cy="313669"/>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541831" y="1159159"/>
            <a:ext cx="878632" cy="276999"/>
          </a:xfrm>
          <a:prstGeom prst="rect">
            <a:avLst/>
          </a:prstGeom>
          <a:noFill/>
        </p:spPr>
        <p:txBody>
          <a:bodyPr wrap="square" rtlCol="0">
            <a:spAutoFit/>
          </a:bodyPr>
          <a:lstStyle/>
          <a:p>
            <a:r>
              <a:rPr lang="en-GB" sz="1200" dirty="0" smtClean="0"/>
              <a:t>View  Edit</a:t>
            </a:r>
            <a:endParaRPr lang="en-GB" sz="1200" dirty="0"/>
          </a:p>
        </p:txBody>
      </p:sp>
      <p:cxnSp>
        <p:nvCxnSpPr>
          <p:cNvPr id="14" name="Straight Arrow Connector 13"/>
          <p:cNvCxnSpPr/>
          <p:nvPr/>
        </p:nvCxnSpPr>
        <p:spPr>
          <a:xfrm flipV="1">
            <a:off x="3119416" y="1664874"/>
            <a:ext cx="930223" cy="693613"/>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30188"/>
            <a:ext cx="3928802" cy="6197015"/>
          </a:xfrm>
          <a:prstGeom prst="rect">
            <a:avLst/>
          </a:prstGeom>
        </p:spPr>
      </p:pic>
      <p:cxnSp>
        <p:nvCxnSpPr>
          <p:cNvPr id="13" name="Straight Arrow Connector 12"/>
          <p:cNvCxnSpPr/>
          <p:nvPr/>
        </p:nvCxnSpPr>
        <p:spPr>
          <a:xfrm>
            <a:off x="3255150" y="4374224"/>
            <a:ext cx="3737502" cy="1764110"/>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55151" y="5165576"/>
            <a:ext cx="3281250" cy="972758"/>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55149" y="5828333"/>
            <a:ext cx="2757011" cy="408979"/>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230188"/>
            <a:ext cx="8382000" cy="4985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sz="3600" dirty="0" smtClean="0">
                <a:solidFill>
                  <a:schemeClr val="tx1"/>
                </a:solidFill>
                <a:effectLst>
                  <a:outerShdw blurRad="38100" dist="38100" dir="2700000" algn="tl">
                    <a:srgbClr val="000000">
                      <a:alpha val="43137"/>
                    </a:srgbClr>
                  </a:outerShdw>
                </a:effectLst>
              </a:rPr>
              <a:t>8. Creating a New Record</a:t>
            </a:r>
            <a:endParaRPr lang="en-GB" sz="3600"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9552" y="940225"/>
            <a:ext cx="3024336" cy="5355312"/>
          </a:xfrm>
          <a:prstGeom prst="rect">
            <a:avLst/>
          </a:prstGeom>
          <a:noFill/>
        </p:spPr>
        <p:txBody>
          <a:bodyPr wrap="square" rtlCol="0">
            <a:spAutoFit/>
          </a:bodyPr>
          <a:lstStyle/>
          <a:p>
            <a:r>
              <a:rPr lang="en-GB" dirty="0" smtClean="0"/>
              <a:t>To Add a New Record to the Registry please select </a:t>
            </a:r>
            <a:br>
              <a:rPr lang="en-GB" dirty="0" smtClean="0"/>
            </a:br>
            <a:r>
              <a:rPr lang="en-GB" dirty="0" smtClean="0"/>
              <a:t>‘Add New Records’ on the </a:t>
            </a:r>
            <a:r>
              <a:rPr lang="en-GB" u="sng" dirty="0" smtClean="0"/>
              <a:t>Study Options</a:t>
            </a:r>
            <a:r>
              <a:rPr lang="en-GB" dirty="0" smtClean="0"/>
              <a:t> Page.</a:t>
            </a:r>
          </a:p>
          <a:p>
            <a:endParaRPr lang="en-GB" dirty="0" smtClean="0"/>
          </a:p>
          <a:p>
            <a:r>
              <a:rPr lang="en-GB" dirty="0" smtClean="0"/>
              <a:t>A Blank copy of the data form will appear for you to begin adding your patient data into. Your Contributor name will automatically added by the system.</a:t>
            </a:r>
          </a:p>
          <a:p>
            <a:endParaRPr lang="en-GB" dirty="0" smtClean="0"/>
          </a:p>
          <a:p>
            <a:r>
              <a:rPr lang="en-GB" dirty="0" smtClean="0"/>
              <a:t>The patient name should be added as normal as this will be encrypted by the system and only shown in your view. Other Contributors will be able to see all other data apart from the Patient Name.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76" y="238953"/>
            <a:ext cx="3966210" cy="2853690"/>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3203848" y="1866945"/>
            <a:ext cx="3477091" cy="481935"/>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234" y="2420888"/>
            <a:ext cx="2676098" cy="4221088"/>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680939" y="4005064"/>
            <a:ext cx="2181047" cy="646331"/>
          </a:xfrm>
          <a:prstGeom prst="rect">
            <a:avLst/>
          </a:prstGeom>
          <a:noFill/>
        </p:spPr>
        <p:txBody>
          <a:bodyPr wrap="square" rtlCol="0">
            <a:spAutoFit/>
          </a:bodyPr>
          <a:lstStyle/>
          <a:p>
            <a:r>
              <a:rPr lang="en-GB" dirty="0" smtClean="0"/>
              <a:t>Enter all requested data </a:t>
            </a:r>
            <a:r>
              <a:rPr lang="en-GB" dirty="0"/>
              <a:t>and </a:t>
            </a:r>
            <a:r>
              <a:rPr lang="en-GB" dirty="0" smtClean="0"/>
              <a:t>press </a:t>
            </a:r>
            <a:r>
              <a:rPr lang="en-GB" dirty="0"/>
              <a:t>Save.</a:t>
            </a:r>
            <a:endParaRPr lang="en-GB" dirty="0"/>
          </a:p>
        </p:txBody>
      </p:sp>
      <p:cxnSp>
        <p:nvCxnSpPr>
          <p:cNvPr id="19" name="Straight Arrow Connector 18"/>
          <p:cNvCxnSpPr/>
          <p:nvPr/>
        </p:nvCxnSpPr>
        <p:spPr>
          <a:xfrm flipH="1">
            <a:off x="5364089" y="4723403"/>
            <a:ext cx="2016223" cy="1729933"/>
          </a:xfrm>
          <a:prstGeom prst="straightConnector1">
            <a:avLst/>
          </a:prstGeom>
          <a:ln w="381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1131</TotalTime>
  <Words>1367</Words>
  <Application>Microsoft Office PowerPoint</Application>
  <PresentationFormat>On-screen Show (4:3)</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Courier New</vt:lpstr>
      <vt:lpstr>Wingdings</vt:lpstr>
      <vt:lpstr>Blue Segoe 4-3 template-template_April-17-2007</vt:lpstr>
      <vt:lpstr>White with Courier font for code slides</vt:lpstr>
      <vt:lpstr>EFSUMB Patient Study Data Registry</vt:lpstr>
      <vt:lpstr>1. Access to the Online System</vt:lpstr>
      <vt:lpstr>2. Applying for Access</vt:lpstr>
      <vt:lpstr>3. Logging in to the System</vt:lpstr>
      <vt:lpstr>4. Your personal Options Menu</vt:lpstr>
      <vt:lpstr>5. Select a Study &amp; Study Options</vt:lpstr>
      <vt:lpstr>6. Viewing a Record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Admin</dc:creator>
  <cp:keywords/>
  <cp:lastModifiedBy>Admin</cp:lastModifiedBy>
  <cp:revision>47</cp:revision>
  <dcterms:created xsi:type="dcterms:W3CDTF">2015-06-24T19:08:52Z</dcterms:created>
  <dcterms:modified xsi:type="dcterms:W3CDTF">2015-06-25T14:00:48Z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